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743131" y="1920240"/>
            <a:ext cx="6705432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555443"/>
            <a:ext cx="103628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600" b="1">
                <a:solidFill>
                  <a:srgbClr val="FFFFFF"/>
                </a:solidFill>
                <a:latin typeface="Noto Sans CJK SC"/>
              </a:defRPr>
              <a:lnSpc>
                <a:spcPct val="120000"/>
              </a:lnSpc>
            </a:pPr>
            <a:r>
              <a:t>立大志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774643"/>
            <a:ext cx="103628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100" b="0">
                <a:solidFill>
                  <a:srgbClr val="FFFFFF"/>
                </a:solidFill>
                <a:latin typeface="Noto Sans CJK SC"/>
              </a:defRPr>
              <a:lnSpc>
                <a:spcPct val="120000"/>
              </a:lnSpc>
            </a:pPr>
            <a:r>
              <a:t>培养孩子好习惯·上篇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755843"/>
            <a:ext cx="1036289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D9D9D9"/>
                </a:solidFill>
                <a:latin typeface="Noto Sans CJK SC"/>
              </a:defRPr>
              <a:lnSpc>
                <a:spcPct val="120000"/>
              </a:lnSpc>
            </a:pPr>
            <a:r>
              <a:t>高收入高净值家长，你踩过几个坑？</a:t>
            </a:r>
          </a:p>
        </p:txBody>
      </p:sp>
      <p:sp>
        <p:nvSpPr>
          <p:cNvPr id="6" name="Freeform 5"/>
          <p:cNvSpPr/>
          <p:nvPr/>
        </p:nvSpPr>
        <p:spPr>
          <a:xfrm>
            <a:off x="0" y="-1371600"/>
            <a:ext cx="10088575" cy="7955280"/>
          </a:xfrm>
          <a:custGeom>
            <a:avLst/>
            <a:gdLst/>
            <a:ahLst/>
            <a:cxnLst/>
            <a:rect l="l" t="t" r="r" b="b"/>
            <a:pathLst>
              <a:path w="10088575" h="7955280">
                <a:moveTo>
                  <a:pt x="10088575" y="7955280"/>
                </a:moveTo>
                <a:lnTo>
                  <a:pt x="0" y="0"/>
                </a:lnTo>
                <a:lnTo>
                  <a:pt x="1828800" y="2743200"/>
                </a:lnTo>
                <a:close/>
              </a:path>
            </a:pathLst>
          </a:custGeom>
          <a:solidFill>
            <a:srgbClr val="B7791F">
              <a:alpha val="3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640080" y="548640"/>
            <a:ext cx="51206" cy="5029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548640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你想要的画面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26" y="1965960"/>
            <a:ext cx="3413674" cy="2377440"/>
          </a:xfrm>
          <a:prstGeom prst="roundRect">
            <a:avLst>
              <a:gd name="adj" fmla="val 8000"/>
            </a:avLst>
          </a:prstGeom>
          <a:solidFill>
            <a:srgbClr val="FFFDF8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26" y="1965960"/>
            <a:ext cx="3413674" cy="54864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786" y="2423160"/>
            <a:ext cx="3139354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清晨六点，自己起床、洗漱、翻开书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389010" y="1965960"/>
            <a:ext cx="3413674" cy="2377440"/>
          </a:xfrm>
          <a:prstGeom prst="roundRect">
            <a:avLst>
              <a:gd name="adj" fmla="val 8000"/>
            </a:avLst>
          </a:prstGeom>
          <a:solidFill>
            <a:srgbClr val="FFFDF8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389010" y="1965960"/>
            <a:ext cx="3413674" cy="54864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26170" y="2423160"/>
            <a:ext cx="3139354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晚上专注读书解题，不因你盯着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229394" y="1965960"/>
            <a:ext cx="3413674" cy="2377440"/>
          </a:xfrm>
          <a:prstGeom prst="roundRect">
            <a:avLst>
              <a:gd name="adj" fmla="val 8000"/>
            </a:avLst>
          </a:prstGeom>
          <a:solidFill>
            <a:srgbClr val="FFFDF8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229394" y="1965960"/>
            <a:ext cx="3413674" cy="54864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366554" y="2423160"/>
            <a:ext cx="3139354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周末主动看书、跑步、规划时间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5349240"/>
            <a:ext cx="103628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ans CJK SC"/>
              </a:defRPr>
              <a:lnSpc>
                <a:spcPct val="120000"/>
              </a:lnSpc>
            </a:pPr>
            <a:r>
              <a:t>不是服从，是他自己想做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508" y="5852159"/>
            <a:ext cx="487667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640080" y="548640"/>
            <a:ext cx="51206" cy="50292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548640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21天？远远不够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813255"/>
            <a:ext cx="5120511" cy="54864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1858975"/>
            <a:ext cx="5120511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21天能做到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316175"/>
            <a:ext cx="5029071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21天只够简单行为的肌肉记忆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   （喝水、深蹲）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21天能制造服从，制造不了认同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21天能制造惯性，制造不了内驱</a:t>
            </a:r>
          </a:p>
        </p:txBody>
      </p:sp>
      <p:sp>
        <p:nvSpPr>
          <p:cNvPr id="7" name="Rectangle 6"/>
          <p:cNvSpPr/>
          <p:nvPr/>
        </p:nvSpPr>
        <p:spPr>
          <a:xfrm>
            <a:off x="6034911" y="1813255"/>
            <a:ext cx="5120511" cy="54864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034911" y="1858975"/>
            <a:ext cx="5120511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你真正想要的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80631" y="2316175"/>
            <a:ext cx="5029071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深度专注、主动学习、情绪管理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全是复杂心智习惯</a:t>
            </a:r>
          </a:p>
        </p:txBody>
      </p:sp>
      <p:sp>
        <p:nvSpPr>
          <p:cNvPr id="10" name="Rectangle 9"/>
          <p:cNvSpPr/>
          <p:nvPr/>
        </p:nvSpPr>
        <p:spPr>
          <a:xfrm>
            <a:off x="5806311" y="1813255"/>
            <a:ext cx="75895" cy="246888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828754" y="4952390"/>
            <a:ext cx="8534186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5043830"/>
            <a:ext cx="103628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ans CJK SC"/>
              </a:defRPr>
              <a:lnSpc>
                <a:spcPct val="120000"/>
              </a:lnSpc>
            </a:pPr>
            <a:r>
              <a:t>习惯的养成不是时间问题，是认知问题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828754" y="5546750"/>
            <a:ext cx="8534186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640080" y="548640"/>
            <a:ext cx="51206" cy="50292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548640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奖罚是最危险的陷阱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813255"/>
            <a:ext cx="5120511" cy="54864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1858975"/>
            <a:ext cx="5120511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奖罚陷阱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316175"/>
            <a:ext cx="5029071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考好奖励手机、考砸扣零花钱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   ——看似天衣无缝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德西效应：外部奖励反而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   抑制内在动机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一旦奖励停止，行为立刻崩塌</a:t>
            </a:r>
          </a:p>
        </p:txBody>
      </p:sp>
      <p:sp>
        <p:nvSpPr>
          <p:cNvPr id="7" name="Rectangle 6"/>
          <p:cNvSpPr/>
          <p:nvPr/>
        </p:nvSpPr>
        <p:spPr>
          <a:xfrm>
            <a:off x="6034911" y="1813255"/>
            <a:ext cx="5120511" cy="54864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034911" y="1858975"/>
            <a:ext cx="5120511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真相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80631" y="2316175"/>
            <a:ext cx="5029071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奖罚培养的不是习惯，是表演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演给你看的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外部评价一撤，行为瓦解</a:t>
            </a:r>
          </a:p>
        </p:txBody>
      </p:sp>
      <p:sp>
        <p:nvSpPr>
          <p:cNvPr id="10" name="Rectangle 9"/>
          <p:cNvSpPr/>
          <p:nvPr/>
        </p:nvSpPr>
        <p:spPr>
          <a:xfrm>
            <a:off x="5806311" y="1813255"/>
            <a:ext cx="75895" cy="246888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14400" y="5043830"/>
            <a:ext cx="103628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ans CJK SC"/>
              </a:defRPr>
              <a:lnSpc>
                <a:spcPct val="120000"/>
              </a:lnSpc>
            </a:pPr>
            <a:r>
              <a:t>真正持久的好习惯，不需要外部奖罚维持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28754" y="5546750"/>
            <a:ext cx="8534186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640080" y="502920"/>
            <a:ext cx="51206" cy="50292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502920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看见≠想成为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767535"/>
            <a:ext cx="5120511" cy="54864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1813255"/>
            <a:ext cx="5120511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看见榜样≠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70455"/>
            <a:ext cx="5029071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你是名校高管极度自律，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   孩子为什么相反？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榜样是必要条件，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   远不是充分条件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孩子看见你优秀，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   不觉得「我也可以」</a:t>
            </a:r>
          </a:p>
        </p:txBody>
      </p:sp>
      <p:sp>
        <p:nvSpPr>
          <p:cNvPr id="7" name="Rectangle 6"/>
          <p:cNvSpPr/>
          <p:nvPr/>
        </p:nvSpPr>
        <p:spPr>
          <a:xfrm>
            <a:off x="6034911" y="1767535"/>
            <a:ext cx="5120511" cy="54864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034911" y="1813255"/>
            <a:ext cx="5120511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缺的关键一环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80631" y="2270455"/>
            <a:ext cx="5029071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孩子自己内心的那个选择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不是被安排，是自己认领</a:t>
            </a:r>
          </a:p>
        </p:txBody>
      </p:sp>
      <p:sp>
        <p:nvSpPr>
          <p:cNvPr id="10" name="Rectangle 9"/>
          <p:cNvSpPr/>
          <p:nvPr/>
        </p:nvSpPr>
        <p:spPr>
          <a:xfrm>
            <a:off x="5806311" y="1767535"/>
            <a:ext cx="75895" cy="246888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975335" y="4924958"/>
            <a:ext cx="10241023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31520" y="4998110"/>
            <a:ext cx="10728655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ans CJK SC"/>
              </a:defRPr>
              <a:lnSpc>
                <a:spcPct val="130000"/>
              </a:lnSpc>
            </a:pPr>
            <a:r>
              <a:t>员工被布置任务会完成，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5409590"/>
            <a:ext cx="10728655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ans CJK SC"/>
              </a:defRPr>
              <a:lnSpc>
                <a:spcPct val="130000"/>
              </a:lnSpc>
            </a:pPr>
            <a:r>
              <a:t>员工自己认领目标会拼命。孩子也一样。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75335" y="5866790"/>
            <a:ext cx="10241023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3047923" y="822959"/>
            <a:ext cx="6095847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214323"/>
            <a:ext cx="10362895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B7791F"/>
                </a:solidFill>
                <a:latin typeface="Noto Sans CJK SC"/>
              </a:defRPr>
              <a:lnSpc>
                <a:spcPct val="120000"/>
              </a:lnSpc>
            </a:pPr>
            <a:r>
              <a:t>上篇回顾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8339" y="1991563"/>
            <a:ext cx="7315017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C9A96E"/>
                </a:solidFill>
                <a:latin typeface="Noto Sans CJK SC"/>
              </a:defRPr>
              <a:lnSpc>
                <a:spcPct val="180000"/>
              </a:lnSpc>
            </a:pPr>
            <a:r>
              <a:t>· 21天法 → 搞不定复杂习惯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38339" y="2448763"/>
            <a:ext cx="7315017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C9A96E"/>
                </a:solidFill>
                <a:latin typeface="Noto Sans CJK SC"/>
              </a:defRPr>
              <a:lnSpc>
                <a:spcPct val="180000"/>
              </a:lnSpc>
            </a:pPr>
            <a:r>
              <a:t>· 奖罚法 → 扼杀内在动机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38339" y="2905963"/>
            <a:ext cx="7315017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C9A96E"/>
                </a:solidFill>
                <a:latin typeface="Noto Sans CJK SC"/>
              </a:defRPr>
              <a:lnSpc>
                <a:spcPct val="180000"/>
              </a:lnSpc>
            </a:pPr>
            <a:r>
              <a:t>· 榜样法 → 缺了孩子自己的选择</a:t>
            </a:r>
          </a:p>
        </p:txBody>
      </p:sp>
      <p:sp>
        <p:nvSpPr>
          <p:cNvPr id="7" name="Rectangle 6"/>
          <p:cNvSpPr/>
          <p:nvPr/>
        </p:nvSpPr>
        <p:spPr>
          <a:xfrm>
            <a:off x="3962300" y="4048963"/>
            <a:ext cx="4267093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4186123"/>
            <a:ext cx="10362895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  <a:latin typeface="Noto Sans CJK SC"/>
              </a:defRPr>
              <a:lnSpc>
                <a:spcPct val="120000"/>
              </a:lnSpc>
            </a:pPr>
            <a:r>
              <a:t>那到底什么才行？</a:t>
            </a:r>
          </a:p>
        </p:txBody>
      </p:sp>
      <p:sp>
        <p:nvSpPr>
          <p:cNvPr id="9" name="Rectangle 8"/>
          <p:cNvSpPr/>
          <p:nvPr/>
        </p:nvSpPr>
        <p:spPr>
          <a:xfrm>
            <a:off x="3962300" y="4780483"/>
            <a:ext cx="4267093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047923" y="5694883"/>
            <a:ext cx="6095847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14400" y="6077102"/>
            <a:ext cx="10362895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B7791F"/>
                </a:solidFill>
                <a:latin typeface="Noto Sans CJK SC"/>
              </a:defRPr>
              <a:lnSpc>
                <a:spcPct val="120000"/>
              </a:lnSpc>
            </a:pPr>
            <a:r>
              <a:t>中篇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6333134"/>
            <a:ext cx="103628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E8D5A3"/>
                </a:solidFill>
                <a:latin typeface="Noto Sans CJK SC"/>
              </a:defRPr>
              <a:lnSpc>
                <a:spcPct val="120000"/>
              </a:lnSpc>
            </a:pPr>
            <a:r>
              <a:t>四层认知链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6991502"/>
            <a:ext cx="10362895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C9A96E"/>
                </a:solidFill>
                <a:latin typeface="Noto Sans CJK SC"/>
              </a:defRPr>
              <a:lnSpc>
                <a:spcPct val="120000"/>
              </a:lnSpc>
            </a:pPr>
            <a:r>
              <a:t>行为 → 动机 → 身份 → 意义 → 志向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4400" y="5829300"/>
            <a:ext cx="10362895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B7791F"/>
                </a:solidFill>
                <a:latin typeface="Noto Sans CJK SC"/>
              </a:defRPr>
              <a:lnSpc>
                <a:spcPct val="120000"/>
              </a:lnSpc>
            </a:pPr>
            <a:r>
              <a:t>我们进入中篇 ▶</a:t>
            </a:r>
          </a:p>
        </p:txBody>
      </p:sp>
      <p:sp>
        <p:nvSpPr>
          <p:cNvPr id="15" name="Oval 14"/>
          <p:cNvSpPr/>
          <p:nvPr/>
        </p:nvSpPr>
        <p:spPr>
          <a:xfrm>
            <a:off x="5821527" y="6350507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5958687" y="6350507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6095847" y="6350507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6233007" y="6350507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6370167" y="6350507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